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media/image9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7.png" ContentType="image/png"/>
  <Override PartName="/ppt/media/image5.jpeg" ContentType="image/jpeg"/>
  <Override PartName="/ppt/media/image6.png" ContentType="image/png"/>
  <Override PartName="/ppt/media/image8.png" ContentType="image/png"/>
  <Override PartName="/ppt/media/image10.png" ContentType="image/png"/>
  <Override PartName="/ppt/media/image11.jpeg" ContentType="image/jpe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10080625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756000" y="2130480"/>
            <a:ext cx="856764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604520"/>
            <a:ext cx="907200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682080"/>
            <a:ext cx="907200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756000" y="2130480"/>
            <a:ext cx="856764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604520"/>
            <a:ext cx="442692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604520"/>
            <a:ext cx="442692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3682080"/>
            <a:ext cx="442692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3682080"/>
            <a:ext cx="442692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756000" y="2130480"/>
            <a:ext cx="856764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604520"/>
            <a:ext cx="9072000" cy="39772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000" y="1604520"/>
            <a:ext cx="9072000" cy="39772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254736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254736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756000" y="2130480"/>
            <a:ext cx="856764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604520"/>
            <a:ext cx="907200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756000" y="2130480"/>
            <a:ext cx="856764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604520"/>
            <a:ext cx="9072000" cy="39772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756000" y="2130480"/>
            <a:ext cx="856764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604520"/>
            <a:ext cx="4426920" cy="39772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604520"/>
            <a:ext cx="4426920" cy="39772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756000" y="2130480"/>
            <a:ext cx="856764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756000" y="2130480"/>
            <a:ext cx="8567640" cy="6811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756000" y="2130480"/>
            <a:ext cx="856764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604520"/>
            <a:ext cx="442692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3682080"/>
            <a:ext cx="442692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604520"/>
            <a:ext cx="4426920" cy="39772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756000" y="2130480"/>
            <a:ext cx="856764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604520"/>
            <a:ext cx="4426920" cy="39772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604520"/>
            <a:ext cx="442692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682080"/>
            <a:ext cx="442692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756000" y="2130480"/>
            <a:ext cx="856764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604520"/>
            <a:ext cx="442692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604520"/>
            <a:ext cx="442692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682080"/>
            <a:ext cx="907200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756000" y="2130480"/>
            <a:ext cx="856764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604520"/>
            <a:ext cx="907200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plan de texte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niveau de plan</a:t>
            </a:r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Troisième niveau de plan</a:t>
            </a:r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Quatrième niveau de plan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Cinquième niveau de plan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Sixième niveau de plan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Septième niveau de plan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hyperlink" Target="http://www.corsair.fr/" TargetMode="External"/><Relationship Id="rId4" Type="http://schemas.openxmlformats.org/officeDocument/2006/relationships/image" Target="../media/image5.jpeg"/><Relationship Id="rId5" Type="http://schemas.openxmlformats.org/officeDocument/2006/relationships/image" Target="../media/image6.png"/><Relationship Id="rId6" Type="http://schemas.openxmlformats.org/officeDocument/2006/relationships/hyperlink" Target="http://www.air-austral.com/" TargetMode="External"/><Relationship Id="rId7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hyperlink" Target="http://www.aircaraibes.com/" TargetMode="External"/><Relationship Id="rId4" Type="http://schemas.openxmlformats.org/officeDocument/2006/relationships/hyperlink" Target="http://www.airfrance.com/" TargetMode="External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jpeg"/><Relationship Id="rId8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8" descr=""/>
          <p:cNvPicPr/>
          <p:nvPr/>
        </p:nvPicPr>
        <p:blipFill>
          <a:blip r:embed="rId1"/>
          <a:stretch/>
        </p:blipFill>
        <p:spPr>
          <a:xfrm>
            <a:off x="8969400" y="6534000"/>
            <a:ext cx="415080" cy="323280"/>
          </a:xfrm>
          <a:prstGeom prst="rect">
            <a:avLst/>
          </a:prstGeom>
          <a:ln w="9360">
            <a:noFill/>
          </a:ln>
        </p:spPr>
      </p:pic>
      <p:sp>
        <p:nvSpPr>
          <p:cNvPr id="37" name="CustomShape 1"/>
          <p:cNvSpPr/>
          <p:nvPr/>
        </p:nvSpPr>
        <p:spPr>
          <a:xfrm>
            <a:off x="119160" y="2841120"/>
            <a:ext cx="2944080" cy="14457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just">
              <a:lnSpc>
                <a:spcPct val="100000"/>
              </a:lnSpc>
            </a:pPr>
            <a:r>
              <a:rPr b="0" lang="fr-FR" sz="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fr-FR" sz="800" spc="-1" strike="noStrike">
                <a:solidFill>
                  <a:srgbClr val="50505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 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CustomShape 2"/>
          <p:cNvSpPr/>
          <p:nvPr/>
        </p:nvSpPr>
        <p:spPr>
          <a:xfrm>
            <a:off x="100080" y="4022280"/>
            <a:ext cx="2894760" cy="2239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fr-FR" sz="800" spc="-1" strike="noStrike">
                <a:solidFill>
                  <a:srgbClr val="50505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CustomShape 3"/>
          <p:cNvSpPr/>
          <p:nvPr/>
        </p:nvSpPr>
        <p:spPr>
          <a:xfrm>
            <a:off x="111240" y="4643280"/>
            <a:ext cx="2928240" cy="1285200"/>
          </a:xfrm>
          <a:prstGeom prst="round2DiagRect">
            <a:avLst>
              <a:gd name="adj1" fmla="val 16667"/>
              <a:gd name="adj2" fmla="val 0"/>
            </a:avLst>
          </a:prstGeom>
          <a:ln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0" rIns="0" tIns="0" bIns="0"/>
          <a:p>
            <a:pPr marL="112680" indent="-28980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Si un empêchement </a:t>
            </a: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ne vous permet pas de vous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présenter </a:t>
            </a: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avant l’heure limite d’enregistrement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indiquée sur votre billet, </a:t>
            </a: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pensez à prévenir  :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Soit le service congés bonifiés au xx xx xx xx xx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(du lundi au vendredi de 9h à 17h)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Soit la compagnie au 0825 013 012 </a:t>
            </a: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en dehors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des heures d’ouverture du service congés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bonifiés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CustomShape 4"/>
          <p:cNvSpPr/>
          <p:nvPr/>
        </p:nvSpPr>
        <p:spPr>
          <a:xfrm>
            <a:off x="144000" y="1224000"/>
            <a:ext cx="2928240" cy="1571040"/>
          </a:xfrm>
          <a:prstGeom prst="round2DiagRect">
            <a:avLst>
              <a:gd name="adj1" fmla="val 16667"/>
              <a:gd name="adj2" fmla="val 0"/>
            </a:avLst>
          </a:prstGeom>
          <a:ln>
            <a:rou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0" rIns="0" tIns="0" bIns="0"/>
          <a:p>
            <a:pPr marL="569880" indent="-289800" algn="ctr">
              <a:lnSpc>
                <a:spcPct val="100000"/>
              </a:lnSpc>
            </a:pPr>
            <a:r>
              <a:rPr b="1" lang="fr-FR" sz="1000" spc="-1" strike="noStrike">
                <a:solidFill>
                  <a:srgbClr val="18c4c2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Bagages cabine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988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1 seul bagage cabine</a:t>
            </a: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 : la somme des 3 dimensions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(total longueur+largeur+hauteur) ne doit dépasser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115 cm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1 accessoire de type </a:t>
            </a: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: sac à main, ordinateur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portable, appareil photo, housse de costume…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Le poids maximal pour un bagage cabine et un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accessoire est de </a:t>
            </a: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10 kgs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988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CustomShape 5"/>
          <p:cNvSpPr/>
          <p:nvPr/>
        </p:nvSpPr>
        <p:spPr>
          <a:xfrm>
            <a:off x="111240" y="3178800"/>
            <a:ext cx="2928240" cy="1285200"/>
          </a:xfrm>
          <a:prstGeom prst="round2DiagRect">
            <a:avLst>
              <a:gd name="adj1" fmla="val 16667"/>
              <a:gd name="adj2" fmla="val 0"/>
            </a:avLst>
          </a:prstGeom>
          <a:ln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0" rIns="0" tIns="0" bIns="0"/>
          <a:p>
            <a:pPr marL="569880" indent="-289800" algn="ctr">
              <a:lnSpc>
                <a:spcPct val="100000"/>
              </a:lnSpc>
            </a:pPr>
            <a:r>
              <a:rPr b="1" lang="fr-FR" sz="1000" spc="-1" strike="noStrike">
                <a:solidFill>
                  <a:srgbClr val="18c4c2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Bagages soute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Dimensions : </a:t>
            </a: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la somme des 3 dimensions de votre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bagage ne doit pas dépasser 300 cm (total 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longueur+largeur+hauteur)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Poids : 40 </a:t>
            </a: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kgs (2 bagages et le poids maximal pour chaque  bagage ne doit pas dépasser 32 kg) / 10 kg pour les bébés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988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6"/>
          <p:cNvSpPr/>
          <p:nvPr/>
        </p:nvSpPr>
        <p:spPr>
          <a:xfrm>
            <a:off x="0" y="-382680"/>
            <a:ext cx="2666160" cy="789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CustomShape 7"/>
          <p:cNvSpPr/>
          <p:nvPr/>
        </p:nvSpPr>
        <p:spPr>
          <a:xfrm>
            <a:off x="0" y="-395280"/>
            <a:ext cx="2666160" cy="789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CustomShape 8"/>
          <p:cNvSpPr/>
          <p:nvPr/>
        </p:nvSpPr>
        <p:spPr>
          <a:xfrm>
            <a:off x="0" y="0"/>
            <a:ext cx="10080000" cy="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5" name="Picture 6" descr=""/>
          <p:cNvPicPr/>
          <p:nvPr/>
        </p:nvPicPr>
        <p:blipFill>
          <a:blip r:embed="rId2"/>
          <a:stretch/>
        </p:blipFill>
        <p:spPr>
          <a:xfrm>
            <a:off x="4040280" y="285840"/>
            <a:ext cx="1934280" cy="443880"/>
          </a:xfrm>
          <a:prstGeom prst="rect">
            <a:avLst/>
          </a:prstGeom>
          <a:ln w="9360">
            <a:noFill/>
          </a:ln>
        </p:spPr>
      </p:pic>
      <p:sp>
        <p:nvSpPr>
          <p:cNvPr id="46" name="CustomShape 9"/>
          <p:cNvSpPr/>
          <p:nvPr/>
        </p:nvSpPr>
        <p:spPr>
          <a:xfrm>
            <a:off x="3468600" y="4643280"/>
            <a:ext cx="2928240" cy="1285200"/>
          </a:xfrm>
          <a:prstGeom prst="round2DiagRect">
            <a:avLst>
              <a:gd name="adj1" fmla="val 16667"/>
              <a:gd name="adj2" fmla="val 0"/>
            </a:avLst>
          </a:prstGeom>
          <a:ln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0" rIns="0" tIns="0" bIns="0"/>
          <a:p>
            <a:pPr marL="112680" indent="-28980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Si un empêchement </a:t>
            </a: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ne vous permet pas de vous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présenter </a:t>
            </a: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avant l’heure limite d’enregistrement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indiquée sur votre billet, </a:t>
            </a: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pensez à prévenir  :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Soit le service congés bonifiés au xx xx xx xx xx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(du lundi au vendredi de 9h à 17h)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Soit la compagnie au 0820 042 042 </a:t>
            </a: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en dehors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des heures d’ouverture du service congés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bonifiés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CustomShape 10"/>
          <p:cNvSpPr/>
          <p:nvPr/>
        </p:nvSpPr>
        <p:spPr>
          <a:xfrm>
            <a:off x="3468600" y="1214280"/>
            <a:ext cx="2928240" cy="1571040"/>
          </a:xfrm>
          <a:prstGeom prst="round2DiagRect">
            <a:avLst>
              <a:gd name="adj1" fmla="val 16667"/>
              <a:gd name="adj2" fmla="val 0"/>
            </a:avLst>
          </a:prstGeom>
          <a:ln>
            <a:rou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0" rIns="0" tIns="0" bIns="0"/>
          <a:p>
            <a:pPr marL="569880" indent="-289800" algn="ctr">
              <a:lnSpc>
                <a:spcPct val="100000"/>
              </a:lnSpc>
            </a:pPr>
            <a:r>
              <a:rPr b="1" lang="fr-FR" sz="1000" spc="-1" strike="noStrike">
                <a:solidFill>
                  <a:srgbClr val="18c4c2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Bagages cabine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988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1 seul bagage cabine</a:t>
            </a: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 : la somme des 3 dimensions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(longueur 40cm +largeur 20cm +hauteur 55cm) ne doit dépasser 115 cm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1 accessoire de type </a:t>
            </a: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: sac à main, ordinateur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portable, appareil photo, housse de costume…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Le poids maximal pour un bagage cabine et un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accessoire est de </a:t>
            </a: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10 kgs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988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CustomShape 11"/>
          <p:cNvSpPr/>
          <p:nvPr/>
        </p:nvSpPr>
        <p:spPr>
          <a:xfrm>
            <a:off x="3468600" y="3071880"/>
            <a:ext cx="2928240" cy="1285200"/>
          </a:xfrm>
          <a:prstGeom prst="round2DiagRect">
            <a:avLst>
              <a:gd name="adj1" fmla="val 16667"/>
              <a:gd name="adj2" fmla="val 0"/>
            </a:avLst>
          </a:prstGeom>
          <a:ln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0" rIns="0" tIns="0" bIns="0"/>
          <a:p>
            <a:pPr marL="569880" indent="-289800" algn="ctr">
              <a:lnSpc>
                <a:spcPct val="100000"/>
              </a:lnSpc>
            </a:pPr>
            <a:r>
              <a:rPr b="1" lang="fr-FR" sz="1000" spc="-1" strike="noStrike">
                <a:solidFill>
                  <a:srgbClr val="18c4c2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Bagages soute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Dimensions : </a:t>
            </a: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la somme des 3 dimensions de votre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bagage ne doit pas dépasser 158 cm (total 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longueur+largeur+hauteur)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Poids : 2*23 kgs</a:t>
            </a: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/ 10kg pour les bébés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988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CustomShape 12"/>
          <p:cNvSpPr/>
          <p:nvPr/>
        </p:nvSpPr>
        <p:spPr>
          <a:xfrm>
            <a:off x="3897360" y="785880"/>
            <a:ext cx="1856520" cy="394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fr-FR" sz="10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  <a:hlinkClick r:id="rId3"/>
              </a:rPr>
              <a:t>http://www.corsair.fr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0" name="Picture 3" descr=""/>
          <p:cNvPicPr/>
          <p:nvPr/>
        </p:nvPicPr>
        <p:blipFill>
          <a:blip r:embed="rId4"/>
          <a:stretch/>
        </p:blipFill>
        <p:spPr>
          <a:xfrm>
            <a:off x="7655040" y="71280"/>
            <a:ext cx="1497960" cy="1497960"/>
          </a:xfrm>
          <a:prstGeom prst="rect">
            <a:avLst/>
          </a:prstGeom>
          <a:ln w="9360">
            <a:noFill/>
          </a:ln>
        </p:spPr>
      </p:pic>
      <p:sp>
        <p:nvSpPr>
          <p:cNvPr id="51" name="CustomShape 13"/>
          <p:cNvSpPr/>
          <p:nvPr/>
        </p:nvSpPr>
        <p:spPr>
          <a:xfrm>
            <a:off x="6583320" y="0"/>
            <a:ext cx="361080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fr-FR" sz="1600" spc="-1" strike="noStrike">
                <a:solidFill>
                  <a:srgbClr val="18c4c2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MEMO CONGES BONIFIES</a:t>
            </a:r>
            <a:r>
              <a:rPr b="1" lang="fr-FR" sz="1200" spc="-1" strike="noStrike">
                <a:solidFill>
                  <a:srgbClr val="18c4c2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   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CustomShape 14"/>
          <p:cNvSpPr/>
          <p:nvPr/>
        </p:nvSpPr>
        <p:spPr>
          <a:xfrm>
            <a:off x="6583320" y="1357200"/>
            <a:ext cx="3610800" cy="4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i="1" lang="fr-FR" sz="11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Quelques conseils pour bien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fr-FR" sz="11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préparer votre voyage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CustomShape 15"/>
          <p:cNvSpPr/>
          <p:nvPr/>
        </p:nvSpPr>
        <p:spPr>
          <a:xfrm>
            <a:off x="6897600" y="1785960"/>
            <a:ext cx="3214080" cy="1671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fr-FR" sz="8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Vous trouverez ci-après, toutes les consignes utiles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8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afin de faciliter votre voyage pris en charge par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8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XXXXXXXXXX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8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Il vous est recommandé de garder ce document avec vos titres électroniques, n° de vol et horaires de départ.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8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Pour tout voyage de/vers les DOM au départ ou via la Métropole à partir du 1er janvier 2013, l’autorisation de sortie du territoire n’est plus exigée.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8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Documents nécessaires :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fr-FR" sz="8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carte d'identité ou passeport 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fr-FR" sz="8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en cours de validité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CustomShape 16"/>
          <p:cNvSpPr/>
          <p:nvPr/>
        </p:nvSpPr>
        <p:spPr>
          <a:xfrm>
            <a:off x="6969240" y="3470400"/>
            <a:ext cx="3153600" cy="1793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fr-FR" sz="8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Il vous est demandé de respecter scrupuleusement les dates et horaires de vol ainsi que les instructions correspondantes et de veiller à arriver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fr-FR" sz="8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3 heures avant l’heure limite d’enregistrement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8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afin d’accomplir toutes les formalités.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8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En cas de changement de départ/de retour, d’annulation de votre demande de congé bonifié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8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ou de non présentation de vous-même ou de l’un de vos ayants droit à l’embarquement,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fr-FR" sz="8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des pénalités pouvant aller jusqu’à 100% du billet vous seront réclamées par la compagnie aérienne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CustomShape 17"/>
          <p:cNvSpPr/>
          <p:nvPr/>
        </p:nvSpPr>
        <p:spPr>
          <a:xfrm>
            <a:off x="7008840" y="5214960"/>
            <a:ext cx="3071160" cy="928080"/>
          </a:xfrm>
          <a:prstGeom prst="round2DiagRect">
            <a:avLst>
              <a:gd name="adj1" fmla="val 16667"/>
              <a:gd name="adj2" fmla="val 0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0" rIns="0" tIns="0" bIns="0"/>
          <a:p>
            <a:pPr marL="569880" indent="-289800" algn="ctr">
              <a:lnSpc>
                <a:spcPct val="100000"/>
              </a:lnSpc>
            </a:pPr>
            <a:r>
              <a:rPr b="1" lang="fr-FR" sz="800" spc="-1" strike="noStrike">
                <a:solidFill>
                  <a:srgbClr val="18c4c2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Guyane - Vaccin fièvre jaune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9880" indent="-289800"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 algn="ctr">
              <a:lnSpc>
                <a:spcPct val="100000"/>
              </a:lnSpc>
            </a:pPr>
            <a:r>
              <a:rPr b="0" lang="fr-FR" sz="8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La vaccination contre la fièvre jaune est obligatoire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 algn="ctr">
              <a:lnSpc>
                <a:spcPct val="100000"/>
              </a:lnSpc>
            </a:pPr>
            <a:r>
              <a:rPr b="0" lang="fr-FR" sz="8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en Guyane pour toute personne résidente ou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 algn="ctr">
              <a:lnSpc>
                <a:spcPct val="100000"/>
              </a:lnSpc>
            </a:pPr>
            <a:r>
              <a:rPr b="0" lang="fr-FR" sz="8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touriste (âgé de plus d’un an)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 algn="ctr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1 injection à faire au minimum 10 jours avant le départ ; durée de validité : 10 ans.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89800"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89800"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89800"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89800"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89800"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9880" indent="-289800"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CustomShape 18"/>
          <p:cNvSpPr/>
          <p:nvPr/>
        </p:nvSpPr>
        <p:spPr>
          <a:xfrm>
            <a:off x="111240" y="6357960"/>
            <a:ext cx="6285960" cy="356400"/>
          </a:xfrm>
          <a:prstGeom prst="round2DiagRect">
            <a:avLst>
              <a:gd name="adj1" fmla="val 16667"/>
              <a:gd name="adj2" fmla="val 0"/>
            </a:avLst>
          </a:prstGeom>
          <a:ln>
            <a:noFill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0" rIns="0" tIns="0" bIns="0"/>
          <a:p>
            <a:pPr marL="112680" indent="-289800" algn="ctr">
              <a:lnSpc>
                <a:spcPct val="100000"/>
              </a:lnSpc>
            </a:pPr>
            <a:r>
              <a:rPr b="1" lang="fr-FR" sz="10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Pensez à contacter la compagnie 24h avant votre vol retour afin de vérifier l’horaire directement sur leur site internet ou par téléphone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CustomShape 19"/>
          <p:cNvSpPr/>
          <p:nvPr/>
        </p:nvSpPr>
        <p:spPr>
          <a:xfrm>
            <a:off x="7728120" y="6492960"/>
            <a:ext cx="235188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b="0" lang="fr-FR" sz="7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18/08/2016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8" name="Picture 2" descr=""/>
          <p:cNvPicPr/>
          <p:nvPr/>
        </p:nvPicPr>
        <p:blipFill>
          <a:blip r:embed="rId5"/>
          <a:stretch/>
        </p:blipFill>
        <p:spPr>
          <a:xfrm>
            <a:off x="611280" y="214200"/>
            <a:ext cx="1904400" cy="637560"/>
          </a:xfrm>
          <a:prstGeom prst="rect">
            <a:avLst/>
          </a:prstGeom>
          <a:ln w="9360">
            <a:noFill/>
          </a:ln>
        </p:spPr>
      </p:pic>
      <p:sp>
        <p:nvSpPr>
          <p:cNvPr id="59" name="CustomShape 20"/>
          <p:cNvSpPr/>
          <p:nvPr/>
        </p:nvSpPr>
        <p:spPr>
          <a:xfrm>
            <a:off x="539640" y="785880"/>
            <a:ext cx="2071080" cy="394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fr-FR" sz="10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  <a:hlinkClick r:id="rId6"/>
              </a:rPr>
              <a:t>http://www.air-austral.com</a:t>
            </a:r>
            <a:r>
              <a:rPr b="0" lang="fr-FR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2" descr=""/>
          <p:cNvPicPr/>
          <p:nvPr/>
        </p:nvPicPr>
        <p:blipFill>
          <a:blip r:embed="rId1"/>
          <a:stretch/>
        </p:blipFill>
        <p:spPr>
          <a:xfrm>
            <a:off x="7397640" y="214200"/>
            <a:ext cx="2256840" cy="408960"/>
          </a:xfrm>
          <a:prstGeom prst="rect">
            <a:avLst/>
          </a:prstGeom>
          <a:ln w="9360">
            <a:noFill/>
          </a:ln>
        </p:spPr>
      </p:pic>
      <p:sp>
        <p:nvSpPr>
          <p:cNvPr id="61" name="CustomShape 1"/>
          <p:cNvSpPr/>
          <p:nvPr/>
        </p:nvSpPr>
        <p:spPr>
          <a:xfrm>
            <a:off x="0" y="-846000"/>
            <a:ext cx="2590200" cy="17614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2" name="CustomShape 2"/>
          <p:cNvSpPr/>
          <p:nvPr/>
        </p:nvSpPr>
        <p:spPr>
          <a:xfrm>
            <a:off x="3622680" y="4572000"/>
            <a:ext cx="2928240" cy="1285200"/>
          </a:xfrm>
          <a:prstGeom prst="round2DiagRect">
            <a:avLst>
              <a:gd name="adj1" fmla="val 16667"/>
              <a:gd name="adj2" fmla="val 0"/>
            </a:avLst>
          </a:prstGeom>
          <a:ln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0" rIns="0" tIns="0" bIns="0"/>
          <a:p>
            <a:pPr marL="112680" indent="-28980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Si un empêchement </a:t>
            </a: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ne vous permet pas de vous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présenter </a:t>
            </a: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avant l’heure limite d’enregistrement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indiquée sur votre billet, </a:t>
            </a: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pensez à prévenir  :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Soit le service congés bonifiés au xx xx xx xx xx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(du lundi au vendredi de 9h à 17h)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Soit la compagnie au 0820 835 835 </a:t>
            </a: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en dehors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des heures d’ouverture du service congés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bonifiés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CustomShape 3"/>
          <p:cNvSpPr/>
          <p:nvPr/>
        </p:nvSpPr>
        <p:spPr>
          <a:xfrm>
            <a:off x="3623040" y="1143000"/>
            <a:ext cx="2928240" cy="1571040"/>
          </a:xfrm>
          <a:prstGeom prst="round2DiagRect">
            <a:avLst>
              <a:gd name="adj1" fmla="val 16667"/>
              <a:gd name="adj2" fmla="val 0"/>
            </a:avLst>
          </a:prstGeom>
          <a:ln>
            <a:rou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0" rIns="0" tIns="0" bIns="0"/>
          <a:p>
            <a:pPr marL="569880" indent="-289800" algn="ctr">
              <a:lnSpc>
                <a:spcPct val="100000"/>
              </a:lnSpc>
            </a:pPr>
            <a:r>
              <a:rPr b="1" lang="fr-FR" sz="1000" spc="-1" strike="noStrike">
                <a:solidFill>
                  <a:srgbClr val="18c4c2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Bagages cabine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988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1 seul bagage cabine</a:t>
            </a: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 : la somme des 3 dimensions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(L 55 cm x l 40 cm x H 20 cm ) ne doit dépasser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115 cm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1 accessoire de type </a:t>
            </a: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: sac à main, ordinateur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portable, appareil photo, housse de costume…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Le poids maximal pour un bagage cabine et un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accessoire est de </a:t>
            </a: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10 kgs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988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4" name="Picture 4" descr=""/>
          <p:cNvPicPr/>
          <p:nvPr/>
        </p:nvPicPr>
        <p:blipFill>
          <a:blip r:embed="rId2"/>
          <a:stretch/>
        </p:blipFill>
        <p:spPr>
          <a:xfrm>
            <a:off x="3683160" y="142920"/>
            <a:ext cx="2729520" cy="499320"/>
          </a:xfrm>
          <a:prstGeom prst="rect">
            <a:avLst/>
          </a:prstGeom>
          <a:ln w="9360">
            <a:noFill/>
          </a:ln>
        </p:spPr>
      </p:pic>
      <p:sp>
        <p:nvSpPr>
          <p:cNvPr id="65" name="CustomShape 4"/>
          <p:cNvSpPr/>
          <p:nvPr/>
        </p:nvSpPr>
        <p:spPr>
          <a:xfrm>
            <a:off x="3611520" y="3000240"/>
            <a:ext cx="2928240" cy="1285200"/>
          </a:xfrm>
          <a:prstGeom prst="round2DiagRect">
            <a:avLst>
              <a:gd name="adj1" fmla="val 16667"/>
              <a:gd name="adj2" fmla="val 0"/>
            </a:avLst>
          </a:prstGeom>
          <a:ln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0" rIns="0" tIns="0" bIns="0"/>
          <a:p>
            <a:pPr marL="569880" indent="-289800" algn="ctr">
              <a:lnSpc>
                <a:spcPct val="100000"/>
              </a:lnSpc>
            </a:pPr>
            <a:r>
              <a:rPr b="1" lang="fr-FR" sz="1000" spc="-1" strike="noStrike">
                <a:solidFill>
                  <a:srgbClr val="18c4c2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Bagages soute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Dimensions : </a:t>
            </a: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la somme des 3 dimensions de votre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bagage ne doit pas dépasser 158 cm (total 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longueur+largeur+hauteur)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Poids : 2*23 </a:t>
            </a: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kg / 10kg pour les bébés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988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CustomShape 5"/>
          <p:cNvSpPr/>
          <p:nvPr/>
        </p:nvSpPr>
        <p:spPr>
          <a:xfrm>
            <a:off x="3611520" y="600120"/>
            <a:ext cx="2999520" cy="394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fr-FR" sz="10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  <a:hlinkClick r:id="rId3"/>
              </a:rPr>
              <a:t>http://www.aircaraibes.com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CustomShape 6"/>
          <p:cNvSpPr/>
          <p:nvPr/>
        </p:nvSpPr>
        <p:spPr>
          <a:xfrm>
            <a:off x="6988320" y="2769840"/>
            <a:ext cx="2944080" cy="14457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just">
              <a:lnSpc>
                <a:spcPct val="100000"/>
              </a:lnSpc>
            </a:pPr>
            <a:r>
              <a:rPr b="0" lang="fr-FR" sz="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fr-FR" sz="800" spc="-1" strike="noStrike">
                <a:solidFill>
                  <a:srgbClr val="50505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 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CustomShape 7"/>
          <p:cNvSpPr/>
          <p:nvPr/>
        </p:nvSpPr>
        <p:spPr>
          <a:xfrm>
            <a:off x="6980400" y="4572000"/>
            <a:ext cx="2928240" cy="1285200"/>
          </a:xfrm>
          <a:prstGeom prst="round2DiagRect">
            <a:avLst>
              <a:gd name="adj1" fmla="val 16667"/>
              <a:gd name="adj2" fmla="val 0"/>
            </a:avLst>
          </a:prstGeom>
          <a:ln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0" rIns="0" tIns="0" bIns="0"/>
          <a:p>
            <a:pPr marL="112680" indent="-28980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Si un empêchement </a:t>
            </a: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ne vous permet pas de vous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présenter </a:t>
            </a: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avant l’heure limite d’enregistrement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indiquée sur votre billet, </a:t>
            </a: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pensez à prévenir  :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Soit le service congés bonifiés au xx xx xx xx xx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(du lundi au vendredi de 9h à 17h)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Soit la compagnie au 36 54 </a:t>
            </a: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en dehors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des heures d’ouverture du service congés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bonifiés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CustomShape 8"/>
          <p:cNvSpPr/>
          <p:nvPr/>
        </p:nvSpPr>
        <p:spPr>
          <a:xfrm>
            <a:off x="6980760" y="1143000"/>
            <a:ext cx="2928240" cy="1571040"/>
          </a:xfrm>
          <a:prstGeom prst="round2DiagRect">
            <a:avLst>
              <a:gd name="adj1" fmla="val 16667"/>
              <a:gd name="adj2" fmla="val 0"/>
            </a:avLst>
          </a:prstGeom>
          <a:ln>
            <a:rou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0" rIns="0" tIns="0" bIns="0"/>
          <a:p>
            <a:pPr marL="569880" indent="-289800" algn="ctr">
              <a:lnSpc>
                <a:spcPct val="100000"/>
              </a:lnSpc>
            </a:pPr>
            <a:r>
              <a:rPr b="1" lang="fr-FR" sz="1000" spc="-1" strike="noStrike">
                <a:solidFill>
                  <a:srgbClr val="18c4c2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Bagages cabine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988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1 seul bagage cabine</a:t>
            </a: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 : la somme des 3 dimensions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(55 cm x 35 cm x 25 cm )ne doit dépasser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115 cm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1 accessoire de type </a:t>
            </a: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: sac à main, ordinateur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portable, appareil photo, housse de costume…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Le poids maximal pour un bagage cabine et un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accessoire est de </a:t>
            </a: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10 kgs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988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CustomShape 9"/>
          <p:cNvSpPr/>
          <p:nvPr/>
        </p:nvSpPr>
        <p:spPr>
          <a:xfrm>
            <a:off x="6969240" y="3000240"/>
            <a:ext cx="2928240" cy="1285200"/>
          </a:xfrm>
          <a:prstGeom prst="round2DiagRect">
            <a:avLst>
              <a:gd name="adj1" fmla="val 16667"/>
              <a:gd name="adj2" fmla="val 0"/>
            </a:avLst>
          </a:prstGeom>
          <a:ln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0" rIns="0" tIns="0" bIns="0"/>
          <a:p>
            <a:pPr marL="569880" indent="-289800" algn="ctr">
              <a:lnSpc>
                <a:spcPct val="100000"/>
              </a:lnSpc>
            </a:pPr>
            <a:r>
              <a:rPr b="1" lang="fr-FR" sz="1000" spc="-1" strike="noStrike">
                <a:solidFill>
                  <a:srgbClr val="18c4c2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Bagages soute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Dimensions : </a:t>
            </a: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la somme des 3 dimensions de votre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bagage ne doit pas dépasser 158 cm (total 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longueur+largeur+hauteur)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Poids : 2*23 </a:t>
            </a: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kg / 10kg pour les bébés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988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CustomShape 10"/>
          <p:cNvSpPr/>
          <p:nvPr/>
        </p:nvSpPr>
        <p:spPr>
          <a:xfrm>
            <a:off x="7040520" y="600120"/>
            <a:ext cx="2928240" cy="394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fr-FR" sz="10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  <a:hlinkClick r:id="rId4"/>
              </a:rPr>
              <a:t>http://www.airfrance.com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CustomShape 11"/>
          <p:cNvSpPr/>
          <p:nvPr/>
        </p:nvSpPr>
        <p:spPr>
          <a:xfrm>
            <a:off x="0" y="-496800"/>
            <a:ext cx="1561320" cy="1018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3" name="CustomShape 12"/>
          <p:cNvSpPr/>
          <p:nvPr/>
        </p:nvSpPr>
        <p:spPr>
          <a:xfrm>
            <a:off x="0" y="-1122480"/>
            <a:ext cx="1971000" cy="2323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4" name="CustomShape 13"/>
          <p:cNvSpPr/>
          <p:nvPr/>
        </p:nvSpPr>
        <p:spPr>
          <a:xfrm>
            <a:off x="42840" y="3341160"/>
            <a:ext cx="2944080" cy="14457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just">
              <a:lnSpc>
                <a:spcPct val="100000"/>
              </a:lnSpc>
            </a:pPr>
            <a:r>
              <a:rPr b="0" lang="fr-FR" sz="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fr-FR" sz="800" spc="-1" strike="noStrike">
                <a:solidFill>
                  <a:srgbClr val="50505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 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CustomShape 14"/>
          <p:cNvSpPr/>
          <p:nvPr/>
        </p:nvSpPr>
        <p:spPr>
          <a:xfrm>
            <a:off x="144000" y="1166040"/>
            <a:ext cx="3071160" cy="1713960"/>
          </a:xfrm>
          <a:prstGeom prst="round2DiagRect">
            <a:avLst>
              <a:gd name="adj1" fmla="val 16667"/>
              <a:gd name="adj2" fmla="val 0"/>
            </a:avLst>
          </a:prstGeom>
          <a:ln>
            <a:rou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Pour éviter toute confusion lors de l'enregistrement,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Retirez les anciennes étiquettes</a:t>
            </a: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 collées sur vos bagages. Indiquez lisiblement vos nom et adresse à l'intérieur et à l'extérieur de vos bagages. Il est conseillé d'apposer sur chacun d'eux un signe distinctif (autocollant, ruban…) pour les repérer plus facilement  à l'arrivée.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Ne transportez pas d'objets de valeur</a:t>
            </a: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 dans vos bagages de soute.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Gardez vos traitements médicaux et ordonnances </a:t>
            </a:r>
            <a:r>
              <a:rPr b="0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avec vous.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CustomShape 15"/>
          <p:cNvSpPr/>
          <p:nvPr/>
        </p:nvSpPr>
        <p:spPr>
          <a:xfrm>
            <a:off x="46080" y="285840"/>
            <a:ext cx="3064680" cy="51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569880" indent="-289800" algn="ctr">
              <a:lnSpc>
                <a:spcPct val="100000"/>
              </a:lnSpc>
            </a:pPr>
            <a:r>
              <a:rPr b="1" lang="fr-FR" sz="1400" spc="-1" strike="noStrike">
                <a:solidFill>
                  <a:srgbClr val="18c4c2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Les règles d'or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9880" indent="-289800" algn="ctr">
              <a:lnSpc>
                <a:spcPct val="100000"/>
              </a:lnSpc>
            </a:pPr>
            <a:r>
              <a:rPr b="1" lang="fr-FR" sz="1400" spc="-1" strike="noStrike">
                <a:solidFill>
                  <a:srgbClr val="18c4c2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pour vos bagages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7" name="Picture 24" descr=""/>
          <p:cNvPicPr/>
          <p:nvPr/>
        </p:nvPicPr>
        <p:blipFill>
          <a:blip r:embed="rId5"/>
          <a:stretch/>
        </p:blipFill>
        <p:spPr>
          <a:xfrm>
            <a:off x="2088000" y="5184000"/>
            <a:ext cx="856440" cy="473040"/>
          </a:xfrm>
          <a:prstGeom prst="rect">
            <a:avLst/>
          </a:prstGeom>
          <a:ln w="9360">
            <a:noFill/>
          </a:ln>
        </p:spPr>
      </p:pic>
      <p:pic>
        <p:nvPicPr>
          <p:cNvPr id="78" name="Picture 23" descr=""/>
          <p:cNvPicPr/>
          <p:nvPr/>
        </p:nvPicPr>
        <p:blipFill>
          <a:blip r:embed="rId6"/>
          <a:stretch/>
        </p:blipFill>
        <p:spPr>
          <a:xfrm>
            <a:off x="1872000" y="3177720"/>
            <a:ext cx="1233000" cy="1142280"/>
          </a:xfrm>
          <a:prstGeom prst="rect">
            <a:avLst/>
          </a:prstGeom>
          <a:ln w="9360">
            <a:noFill/>
          </a:ln>
        </p:spPr>
      </p:pic>
      <p:sp>
        <p:nvSpPr>
          <p:cNvPr id="79" name="CustomShape 16"/>
          <p:cNvSpPr/>
          <p:nvPr/>
        </p:nvSpPr>
        <p:spPr>
          <a:xfrm>
            <a:off x="144000" y="3096000"/>
            <a:ext cx="3071160" cy="3384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0" rIns="0" tIns="0" bIns="0"/>
          <a:p>
            <a:pPr marL="112680" indent="-289800">
              <a:lnSpc>
                <a:spcPct val="100000"/>
              </a:lnSpc>
            </a:pPr>
            <a:r>
              <a:rPr b="1" lang="fr-FR" sz="800" spc="-1" strike="noStrike">
                <a:solidFill>
                  <a:srgbClr val="77933c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Sont autorisés en cabine :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4a452a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Les flacons et tubes </a:t>
            </a:r>
            <a:r>
              <a:rPr b="1" lang="fr-FR" sz="800" spc="-1" strike="noStrike">
                <a:solidFill>
                  <a:srgbClr val="4a452a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de 100ml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1" lang="fr-FR" sz="800" spc="-1" strike="noStrike">
                <a:solidFill>
                  <a:srgbClr val="4a452a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max</a:t>
            </a:r>
            <a:r>
              <a:rPr b="0" lang="fr-FR" sz="800" spc="-1" strike="noStrike">
                <a:solidFill>
                  <a:srgbClr val="4a452a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. disposés dans 1 seul sac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4a452a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plastique transparent fermé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4a452a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D’une dimension d’environ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1" lang="fr-FR" sz="800" spc="-1" strike="noStrike">
                <a:solidFill>
                  <a:srgbClr val="4a452a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20x20cm. </a:t>
            </a:r>
            <a:r>
              <a:rPr b="0" lang="fr-FR" sz="800" spc="-1" strike="noStrike">
                <a:solidFill>
                  <a:srgbClr val="4a452a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1 seul sac par personne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1" lang="fr-FR" sz="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Sont interdits aux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1" lang="fr-FR" sz="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contrôles de sûreté :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1" lang="fr-FR" sz="800" spc="-1" strike="noStrike">
                <a:solidFill>
                  <a:srgbClr val="558ed5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Les exceptions :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  <a:buClr>
                <a:srgbClr val="4a452a"/>
              </a:buClr>
              <a:buFont typeface="Arial"/>
              <a:buChar char="•"/>
            </a:pPr>
            <a:r>
              <a:rPr b="0" lang="fr-FR" sz="800" spc="-1" strike="noStrike">
                <a:solidFill>
                  <a:srgbClr val="4a452a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les aliments pour bébés nécessaires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4a452a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au voyage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  <a:buClr>
                <a:srgbClr val="4a452a"/>
              </a:buClr>
              <a:buFont typeface="Arial"/>
              <a:buChar char="•"/>
            </a:pPr>
            <a:r>
              <a:rPr b="0" lang="fr-FR" sz="800" spc="-1" strike="noStrike">
                <a:solidFill>
                  <a:srgbClr val="4a452a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Les médicaments liquides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89800">
              <a:lnSpc>
                <a:spcPct val="100000"/>
              </a:lnSpc>
            </a:pPr>
            <a:r>
              <a:rPr b="0" lang="fr-FR" sz="800" spc="-1" strike="noStrike">
                <a:solidFill>
                  <a:srgbClr val="4a452a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accompagnés de leurs ordonnances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0" name="Picture 22" descr=""/>
          <p:cNvPicPr/>
          <p:nvPr/>
        </p:nvPicPr>
        <p:blipFill>
          <a:blip r:embed="rId7"/>
          <a:stretch/>
        </p:blipFill>
        <p:spPr>
          <a:xfrm>
            <a:off x="216000" y="4217760"/>
            <a:ext cx="1213560" cy="750240"/>
          </a:xfrm>
          <a:prstGeom prst="rect">
            <a:avLst/>
          </a:prstGeom>
          <a:ln w="9360">
            <a:noFill/>
          </a:ln>
        </p:spPr>
      </p:pic>
      <p:sp>
        <p:nvSpPr>
          <p:cNvPr id="81" name="CustomShape 17"/>
          <p:cNvSpPr/>
          <p:nvPr/>
        </p:nvSpPr>
        <p:spPr>
          <a:xfrm>
            <a:off x="3611520" y="6215040"/>
            <a:ext cx="6285960" cy="356400"/>
          </a:xfrm>
          <a:prstGeom prst="round2DiagRect">
            <a:avLst>
              <a:gd name="adj1" fmla="val 16667"/>
              <a:gd name="adj2" fmla="val 0"/>
            </a:avLst>
          </a:prstGeom>
          <a:ln>
            <a:noFill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0" rIns="0" tIns="0" bIns="0"/>
          <a:p>
            <a:pPr marL="112680" indent="-289800" algn="ctr">
              <a:lnSpc>
                <a:spcPct val="100000"/>
              </a:lnSpc>
            </a:pPr>
            <a:r>
              <a:rPr b="1" lang="fr-FR" sz="10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Pensez à contacter la compagnie 24h avant votre vol retour afin de vérifier l’horaire directement sur leur site internet ou par téléphone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1738</TotalTime>
  <Application>LibreOffice/5.1.0.3$Windows_x86 LibreOffice_project/5e3e00a007d9b3b6efb6797a8b8e57b51ab1f737</Application>
  <Paragraphs>120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2011-05-31T19:33:24Z</dcterms:created>
  <dc:creator>huckendubler</dc:creator>
  <dc:description/>
  <dc:language>fr-FR</dc:language>
  <cp:lastModifiedBy/>
  <dcterms:modified xsi:type="dcterms:W3CDTF">2016-08-18T22:23:25Z</dcterms:modified>
  <cp:revision>215</cp:revision>
  <dc:subject/>
  <dc:title>Diapositive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Personnalisé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</vt:i4>
  </property>
</Properties>
</file>